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62" r:id="rId6"/>
    <p:sldId id="267" r:id="rId7"/>
    <p:sldId id="263" r:id="rId8"/>
    <p:sldId id="261" r:id="rId9"/>
    <p:sldId id="268" r:id="rId10"/>
    <p:sldId id="269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48"/>
    <p:restoredTop sz="94624"/>
  </p:normalViewPr>
  <p:slideViewPr>
    <p:cSldViewPr snapToGrid="0" snapToObjects="1">
      <p:cViewPr>
        <p:scale>
          <a:sx n="98" d="100"/>
          <a:sy n="98" d="100"/>
        </p:scale>
        <p:origin x="240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7149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5902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8409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0415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102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8144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968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219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1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716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7508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6BE64-D1E3-7F48-8867-CCF90F0FA921}" type="datetimeFigureOut">
              <a:rPr lang="en-US" smtClean="0"/>
              <a:t>10/2/21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8A31A20-BA55-5548-8555-72B3C5BE43A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0379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4C947-87C2-D348-B07A-EDF4DBEDCB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9068" y="235132"/>
            <a:ext cx="6015784" cy="5684152"/>
          </a:xfrm>
        </p:spPr>
        <p:txBody>
          <a:bodyPr anchor="ctr">
            <a:normAutofit/>
          </a:bodyPr>
          <a:lstStyle/>
          <a:p>
            <a:r>
              <a:rPr lang="en-US" sz="6000" dirty="0"/>
              <a:t>Post Quantum Cryptography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97F7D4-5066-1045-A782-4814F6AF30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9791" y="961947"/>
            <a:ext cx="3401174" cy="5116985"/>
          </a:xfrm>
        </p:spPr>
        <p:txBody>
          <a:bodyPr anchor="ctr">
            <a:normAutofit/>
          </a:bodyPr>
          <a:lstStyle/>
          <a:p>
            <a:pPr algn="r"/>
            <a:r>
              <a:rPr lang="en-US" sz="1600" dirty="0"/>
              <a:t>Chi Yin Wong </a:t>
            </a:r>
          </a:p>
          <a:p>
            <a:pPr algn="r"/>
            <a:r>
              <a:rPr lang="en-US" sz="1600" dirty="0"/>
              <a:t>836872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92ED0DF-6DCF-5641-995D-592E67D310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635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7041"/>
    </mc:Choice>
    <mc:Fallback>
      <p:transition spd="slow" advTm="17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64F34-E031-914A-89D9-FF5EE553E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 err="1"/>
              <a:t>MCeliece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14914-388E-9249-B818-60DB34164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355536"/>
            <a:ext cx="9436404" cy="3215530"/>
          </a:xfrm>
        </p:spPr>
        <p:txBody>
          <a:bodyPr>
            <a:normAutofit/>
          </a:bodyPr>
          <a:lstStyle/>
          <a:p>
            <a:r>
              <a:rPr lang="en-US" dirty="0"/>
              <a:t>Sender:</a:t>
            </a:r>
          </a:p>
          <a:p>
            <a:pPr lvl="1"/>
            <a:r>
              <a:rPr lang="en-US" dirty="0"/>
              <a:t>Compute c’ = m*</a:t>
            </a:r>
            <a:r>
              <a:rPr lang="en-US" dirty="0" err="1"/>
              <a:t>G_hat</a:t>
            </a:r>
            <a:endParaRPr lang="en-US" dirty="0"/>
          </a:p>
          <a:p>
            <a:pPr lvl="1"/>
            <a:r>
              <a:rPr lang="en-US" dirty="0"/>
              <a:t>Generate a random vector e containing t one’s (i.e. the random noise)</a:t>
            </a:r>
          </a:p>
          <a:p>
            <a:pPr lvl="1"/>
            <a:r>
              <a:rPr lang="en-US" dirty="0"/>
              <a:t>Send ciphertext c = c’ + e</a:t>
            </a:r>
          </a:p>
          <a:p>
            <a:pPr lvl="1"/>
            <a:r>
              <a:rPr lang="en-US" dirty="0"/>
              <a:t>Receiver can decrypt the ciphertext by removing the random noise e with the binary linear code to obtain c’ and then decrypt for the plaintext</a:t>
            </a:r>
          </a:p>
          <a:p>
            <a:r>
              <a:rPr lang="en-US" dirty="0"/>
              <a:t>An attacker who wants to recover the message will have to recover the message without knowing how to factor the public key </a:t>
            </a:r>
            <a:r>
              <a:rPr lang="en-US" dirty="0" err="1"/>
              <a:t>G_hat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a hard problem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80CBE4D-21C8-1E49-9766-01CED2390D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9232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7933"/>
    </mc:Choice>
    <mc:Fallback>
      <p:transition spd="slow" advTm="37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AC567-9276-1D46-B35C-50531E0C6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Critical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B4799-71B8-F14E-8C22-1017145AC8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60531"/>
            <a:ext cx="9436404" cy="3510535"/>
          </a:xfrm>
        </p:spPr>
        <p:txBody>
          <a:bodyPr>
            <a:normAutofit/>
          </a:bodyPr>
          <a:lstStyle/>
          <a:p>
            <a:r>
              <a:rPr lang="en-US" dirty="0"/>
              <a:t>Grover’s algorithm:</a:t>
            </a:r>
          </a:p>
          <a:p>
            <a:pPr lvl="1"/>
            <a:r>
              <a:rPr lang="en-US" dirty="0"/>
              <a:t>Can be countered by having longer keys </a:t>
            </a:r>
          </a:p>
          <a:p>
            <a:pPr lvl="1"/>
            <a:r>
              <a:rPr lang="en-US" dirty="0"/>
              <a:t>Not as much of a threat as Shor’s algorithm</a:t>
            </a:r>
          </a:p>
          <a:p>
            <a:r>
              <a:rPr lang="en-US" dirty="0"/>
              <a:t>Lattice Based Systems</a:t>
            </a:r>
          </a:p>
          <a:p>
            <a:pPr lvl="1"/>
            <a:r>
              <a:rPr lang="en-US" dirty="0"/>
              <a:t>Many advantages – make lattice based systems the most ideal choice for post quantum</a:t>
            </a:r>
          </a:p>
          <a:p>
            <a:r>
              <a:rPr lang="en-US" dirty="0"/>
              <a:t>Code Based Systems </a:t>
            </a:r>
          </a:p>
          <a:p>
            <a:pPr lvl="1"/>
            <a:r>
              <a:rPr lang="en-US" dirty="0"/>
              <a:t>Large key sizes may not be a limitation when computers get better</a:t>
            </a:r>
          </a:p>
          <a:p>
            <a:pPr lvl="1"/>
            <a:r>
              <a:rPr lang="en-US" dirty="0" err="1"/>
              <a:t>McEllice</a:t>
            </a:r>
            <a:r>
              <a:rPr lang="en-US" dirty="0"/>
              <a:t> was originally looked over – perhaps there are other schemes out there </a:t>
            </a:r>
          </a:p>
          <a:p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0097570-6429-3A41-9E3B-1301E6CC5D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18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8154"/>
    </mc:Choice>
    <mc:Fallback>
      <p:transition spd="slow" advTm="88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953EB-589F-334F-BABA-819FFE7A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C31E-E15B-BB48-91B6-91FE27114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1933303"/>
            <a:ext cx="9436404" cy="36377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200" dirty="0"/>
              <a:t>[1] DJ. Bernstein, T. Lange. “Post-quantum cryptography” in Nature, vol. 549, pp. 188-194, 2017.</a:t>
            </a:r>
            <a:endParaRPr lang="en-HK" sz="1200" dirty="0"/>
          </a:p>
          <a:p>
            <a:pPr marL="0" indent="0">
              <a:buNone/>
            </a:pPr>
            <a:r>
              <a:rPr lang="en-US" sz="1200" dirty="0"/>
              <a:t>[2] OH. Montiel Ross, "A Review of Quantum-Inspired Metaheuristics: Going From Classical Computers to Real Quantum Computers" in IEEE Access, vol. 8, pp. 814-838, 2020.</a:t>
            </a:r>
          </a:p>
          <a:p>
            <a:pPr marL="0" indent="0">
              <a:buNone/>
            </a:pPr>
            <a:r>
              <a:rPr lang="en-US" sz="1200" dirty="0"/>
              <a:t>[3] MJ. Nene, G. Upadhyay. “Shor’s Algorithm for Quantum Factoring” in Advanced Computing and Communication Technologies. Advances in Intelligent Systems and Computing, vol. 452, pp. 325-331, 2016.</a:t>
            </a:r>
          </a:p>
          <a:p>
            <a:pPr marL="0" indent="0">
              <a:buNone/>
            </a:pPr>
            <a:r>
              <a:rPr lang="en-US" sz="1200" dirty="0"/>
              <a:t>[4] KA. Sangeeta. “A Review on Symmetric Key Cryptography Algorithms” in International Journal of Advanced Research in Computer Science, vol.8 (4), pp. 358-361, 2017. </a:t>
            </a:r>
          </a:p>
          <a:p>
            <a:pPr marL="0" indent="0">
              <a:buNone/>
            </a:pPr>
            <a:r>
              <a:rPr lang="en-US" sz="1200" dirty="0"/>
              <a:t>[5] H. </a:t>
            </a:r>
            <a:r>
              <a:rPr lang="en-US" sz="1200" dirty="0" err="1"/>
              <a:t>Nejatollahi</a:t>
            </a:r>
            <a:r>
              <a:rPr lang="en-US" sz="1200" dirty="0"/>
              <a:t>, N. </a:t>
            </a:r>
            <a:r>
              <a:rPr lang="en-US" sz="1200" dirty="0" err="1"/>
              <a:t>Dutt</a:t>
            </a:r>
            <a:r>
              <a:rPr lang="en-US" sz="1200" dirty="0"/>
              <a:t>, S. Ray, F. </a:t>
            </a:r>
            <a:r>
              <a:rPr lang="en-US" sz="1200" dirty="0" err="1"/>
              <a:t>Regazzoni</a:t>
            </a:r>
            <a:r>
              <a:rPr lang="en-US" sz="1200" dirty="0"/>
              <a:t>, I. Banerjee, R. </a:t>
            </a:r>
            <a:r>
              <a:rPr lang="en-US" sz="1200" dirty="0" err="1"/>
              <a:t>Cammarota</a:t>
            </a:r>
            <a:r>
              <a:rPr lang="en-US" sz="1200" dirty="0"/>
              <a:t>. “Post-Quantum Lattice-Based Cryptography Implementations: A Survey” in ACM Computing Surveys, vol.51 (6), pp. 1-41, 2019</a:t>
            </a:r>
          </a:p>
          <a:p>
            <a:pPr marL="0" indent="0">
              <a:buNone/>
            </a:pPr>
            <a:r>
              <a:rPr lang="en-US" sz="1200" dirty="0"/>
              <a:t>[6] </a:t>
            </a:r>
            <a:r>
              <a:rPr lang="en-HK" sz="1200" dirty="0" err="1"/>
              <a:t>Sendrier</a:t>
            </a:r>
            <a:r>
              <a:rPr lang="en-HK" sz="1200" dirty="0"/>
              <a:t> N. (2011) Code-Based Cryptography. In: van </a:t>
            </a:r>
            <a:r>
              <a:rPr lang="en-HK" sz="1200" dirty="0" err="1"/>
              <a:t>Tilborg</a:t>
            </a:r>
            <a:r>
              <a:rPr lang="en-HK" sz="1200" dirty="0"/>
              <a:t> H.C.A., </a:t>
            </a:r>
            <a:r>
              <a:rPr lang="en-HK" sz="1200" dirty="0" err="1"/>
              <a:t>Jajodia</a:t>
            </a:r>
            <a:r>
              <a:rPr lang="en-HK" sz="1200" dirty="0"/>
              <a:t> S. (eds) </a:t>
            </a:r>
            <a:r>
              <a:rPr lang="en-HK" sz="1200" dirty="0" err="1"/>
              <a:t>Encyclopedia</a:t>
            </a:r>
            <a:r>
              <a:rPr lang="en-HK" sz="1200" dirty="0"/>
              <a:t> of Cryptography and Security. Springer, Boston, MA. https://</a:t>
            </a:r>
            <a:r>
              <a:rPr lang="en-HK" sz="1200" dirty="0" err="1"/>
              <a:t>doi.org</a:t>
            </a:r>
            <a:r>
              <a:rPr lang="en-HK" sz="1200" dirty="0"/>
              <a:t>/10.1007/978-1-4419-5906-5_378</a:t>
            </a:r>
          </a:p>
          <a:p>
            <a:pPr marL="0" indent="0">
              <a:buNone/>
            </a:pPr>
            <a:r>
              <a:rPr lang="en-HK" sz="1200" dirty="0"/>
              <a:t>[7] A. W. Mohsen, A. M. </a:t>
            </a:r>
            <a:r>
              <a:rPr lang="en-HK" sz="1200" dirty="0" err="1"/>
              <a:t>Bahaa-Eldin</a:t>
            </a:r>
            <a:r>
              <a:rPr lang="en-HK" sz="1200" dirty="0"/>
              <a:t> and M. A. </a:t>
            </a:r>
            <a:r>
              <a:rPr lang="en-HK" sz="1200" dirty="0" err="1"/>
              <a:t>Sobh</a:t>
            </a:r>
            <a:r>
              <a:rPr lang="en-HK" sz="1200" dirty="0"/>
              <a:t>, "Lattice-based cryptography," </a:t>
            </a:r>
            <a:r>
              <a:rPr lang="en-HK" sz="1200" i="1" dirty="0"/>
              <a:t>2017 12th International Conference on Computer Engineering and Systems (ICCES)</a:t>
            </a:r>
            <a:r>
              <a:rPr lang="en-HK" sz="1200" dirty="0"/>
              <a:t>, 2017, pp. 462-467, </a:t>
            </a:r>
            <a:r>
              <a:rPr lang="en-HK" sz="1200" dirty="0" err="1"/>
              <a:t>doi</a:t>
            </a:r>
            <a:r>
              <a:rPr lang="en-HK" sz="1200" dirty="0"/>
              <a:t>: 10.1109/ICCES.2017.8275352.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1EAB7E1-6AB3-E649-BAA5-E342CE2E76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32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531"/>
    </mc:Choice>
    <mc:Fallback>
      <p:transition spd="slow" advTm="1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DCE17-A1A0-DF40-ABDC-4B826E4EB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What is Post Quantum Cryptography?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1BD61-B8BB-624C-A861-A6EF561F91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355536"/>
            <a:ext cx="9436404" cy="3215530"/>
          </a:xfrm>
        </p:spPr>
        <p:txBody>
          <a:bodyPr>
            <a:normAutofit/>
          </a:bodyPr>
          <a:lstStyle/>
          <a:p>
            <a:r>
              <a:rPr lang="en-US" dirty="0"/>
              <a:t>A field in cryptography that:</a:t>
            </a:r>
          </a:p>
          <a:p>
            <a:pPr lvl="1"/>
            <a:r>
              <a:rPr lang="en-US" dirty="0"/>
              <a:t>Dedicated to exploring more advanced cryptographic algorithms </a:t>
            </a:r>
          </a:p>
          <a:p>
            <a:pPr lvl="1"/>
            <a:r>
              <a:rPr lang="en-US" dirty="0"/>
              <a:t>Algorithms that are resistant to even attacks from quantum computers </a:t>
            </a:r>
          </a:p>
          <a:p>
            <a:pPr lvl="1"/>
            <a:r>
              <a:rPr lang="en-US" dirty="0"/>
              <a:t>Improving existing algorithms</a:t>
            </a:r>
          </a:p>
          <a:p>
            <a:pPr lvl="1"/>
            <a:r>
              <a:rPr lang="en-US" dirty="0"/>
              <a:t>Find new hard mathematical problems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E26B6B0-E4D8-FE41-AC24-0992B2093B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6783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5910"/>
    </mc:Choice>
    <mc:Fallback>
      <p:transition spd="slow" advTm="15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C3F40-E749-BC4A-B8EF-9A331750D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174A7-4965-0E43-BB45-00BEA2017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355536"/>
            <a:ext cx="9436404" cy="321553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/>
              <a:t>Improvements in Technology - Era of Quantum Computing </a:t>
            </a:r>
          </a:p>
          <a:p>
            <a:pPr lvl="1">
              <a:lnSpc>
                <a:spcPct val="110000"/>
              </a:lnSpc>
            </a:pPr>
            <a:r>
              <a:rPr lang="en-US" sz="1500"/>
              <a:t>Use properties of quantum physics to store data and perform computations </a:t>
            </a:r>
          </a:p>
          <a:p>
            <a:pPr lvl="1">
              <a:lnSpc>
                <a:spcPct val="110000"/>
              </a:lnSpc>
            </a:pPr>
            <a:r>
              <a:rPr lang="en-US" sz="1500"/>
              <a:t>Quantum bits rather than binary bits </a:t>
            </a:r>
          </a:p>
          <a:p>
            <a:pPr>
              <a:lnSpc>
                <a:spcPct val="110000"/>
              </a:lnSpc>
            </a:pPr>
            <a:r>
              <a:rPr lang="en-US" sz="1500"/>
              <a:t>Shor’s Algorithm </a:t>
            </a:r>
          </a:p>
          <a:p>
            <a:pPr lvl="1">
              <a:lnSpc>
                <a:spcPct val="110000"/>
              </a:lnSpc>
            </a:pPr>
            <a:r>
              <a:rPr lang="en-US" sz="1500"/>
              <a:t>Algorithm designed to find the prime factorization of any large positive integer in polynomial time </a:t>
            </a:r>
          </a:p>
          <a:p>
            <a:pPr lvl="1">
              <a:lnSpc>
                <a:spcPct val="110000"/>
              </a:lnSpc>
            </a:pPr>
            <a:r>
              <a:rPr lang="en-US" sz="1500"/>
              <a:t>Much faster than classical computers which require exponential time</a:t>
            </a:r>
          </a:p>
          <a:p>
            <a:pPr>
              <a:lnSpc>
                <a:spcPct val="110000"/>
              </a:lnSpc>
            </a:pPr>
            <a:r>
              <a:rPr lang="en-US" sz="1500"/>
              <a:t>Grover’s Algorithm</a:t>
            </a:r>
          </a:p>
          <a:p>
            <a:pPr lvl="1">
              <a:lnSpc>
                <a:spcPct val="110000"/>
              </a:lnSpc>
            </a:pPr>
            <a:r>
              <a:rPr lang="en-US" sz="1500"/>
              <a:t>Generic quantum search algorithm (Quadratic speed up)</a:t>
            </a:r>
          </a:p>
          <a:p>
            <a:pPr lvl="1">
              <a:lnSpc>
                <a:spcPct val="110000"/>
              </a:lnSpc>
            </a:pPr>
            <a:r>
              <a:rPr lang="en-US" sz="1500"/>
              <a:t>Faster than classical computers which require O(N) time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89F28BBF-6319-F84C-B493-6322D39AA8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565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3891"/>
    </mc:Choice>
    <mc:Fallback>
      <p:transition spd="slow" advTm="23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14E64-14B6-244F-82AA-E1901621E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Lattice Based cryptosystems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ADA3DDF-06A4-4D41-94A8-3E6B95905D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451580" y="2355536"/>
                <a:ext cx="6676420" cy="321553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Lattice: a set of points in n dimensional space with a periodic structure </a:t>
                </a:r>
              </a:p>
              <a:p>
                <a:r>
                  <a:rPr lang="en-US" dirty="0"/>
                  <a:t>SVP (Shortest Vector Problem)</a:t>
                </a:r>
              </a:p>
              <a:p>
                <a:pPr lvl="1"/>
                <a:r>
                  <a:rPr lang="en-US" dirty="0"/>
                  <a:t>Output the shortest non zero vector given a lattice</a:t>
                </a:r>
              </a:p>
              <a:p>
                <a:pPr lvl="1"/>
                <a:r>
                  <a:rPr lang="en-US" dirty="0"/>
                  <a:t>Complexity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dirty="0"/>
                  <a:t> where n is the dimension of the lattice</a:t>
                </a:r>
              </a:p>
              <a:p>
                <a:r>
                  <a:rPr lang="en-US" dirty="0"/>
                  <a:t>CVP (Closest Vector Problem)</a:t>
                </a:r>
              </a:p>
              <a:p>
                <a:pPr lvl="1"/>
                <a:r>
                  <a:rPr lang="en-US" dirty="0"/>
                  <a:t>Given a lattice and a target point, find the lattice point closest to the target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ADA3DDF-06A4-4D41-94A8-3E6B95905D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51580" y="2355536"/>
                <a:ext cx="6676420" cy="3215530"/>
              </a:xfrm>
              <a:blipFill>
                <a:blip r:embed="rId4"/>
                <a:stretch>
                  <a:fillRect l="-760" t="-787" r="-1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F7F65CAD-B262-A94B-B0A5-FB664A63B4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5" t="12558" r="41785" b="8553"/>
          <a:stretch/>
        </p:blipFill>
        <p:spPr bwMode="auto">
          <a:xfrm>
            <a:off x="8322149" y="2579516"/>
            <a:ext cx="2732705" cy="2064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AF660F-A51C-7D40-9B7E-4822C203132A}"/>
              </a:ext>
            </a:extLst>
          </p:cNvPr>
          <p:cNvSpPr txBox="1"/>
          <p:nvPr/>
        </p:nvSpPr>
        <p:spPr>
          <a:xfrm>
            <a:off x="8322149" y="4643580"/>
            <a:ext cx="2732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Figure: Lattice &amp; Basis Vectors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40D1DE5-07C6-8547-87FA-06C9EB18EF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1159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2035"/>
    </mc:Choice>
    <mc:Fallback>
      <p:transition spd="slow" advTm="42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AAFC1-E6E7-C048-9BE7-D77BF1260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DA95D-BC27-FA47-9241-1D7646A00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355536"/>
            <a:ext cx="9436404" cy="3215530"/>
          </a:xfrm>
        </p:spPr>
        <p:txBody>
          <a:bodyPr>
            <a:normAutofit/>
          </a:bodyPr>
          <a:lstStyle/>
          <a:p>
            <a:r>
              <a:rPr lang="en-US" dirty="0"/>
              <a:t>Worst case security guarantee </a:t>
            </a:r>
          </a:p>
          <a:p>
            <a:pPr lvl="1"/>
            <a:r>
              <a:rPr lang="en-US" dirty="0"/>
              <a:t>Need an efficient algorithm that can solve lattice problems within polynomial time – a NP hard problem </a:t>
            </a:r>
          </a:p>
          <a:p>
            <a:pPr lvl="1"/>
            <a:r>
              <a:rPr lang="en-US" dirty="0"/>
              <a:t>Attacks that are successful are only for small choices of parameters meaning the design of the scheme is not fundamentally flawed</a:t>
            </a:r>
          </a:p>
          <a:p>
            <a:r>
              <a:rPr lang="en-US" dirty="0"/>
              <a:t>No quantum algorithms (not even Shor) that perform significantly better than classical algorithms at solving lattice problems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D26E332-C8AB-9E41-BB81-29FD12CB44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106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3123"/>
    </mc:Choice>
    <mc:Fallback>
      <p:transition spd="slow" advTm="33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D3B42-5178-C540-A79D-2ECAF23D5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NTRU Public key cryptosystem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88DAA7-41F8-7E4C-BB54-6D6AFA40DA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451580" y="2060531"/>
                <a:ext cx="9436404" cy="3510535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Public key: p-coefficient polynomial with each coefficient in the set {0,1,…,q-1}</a:t>
                </a:r>
              </a:p>
              <a:p>
                <a:r>
                  <a:rPr lang="en-US" dirty="0"/>
                  <a:t>Ciphertext (c) : another polynomial in the same range </a:t>
                </a:r>
              </a:p>
              <a:p>
                <a:pPr lvl="1"/>
                <a:r>
                  <a:rPr lang="en-US" dirty="0"/>
                  <a:t>Sender chooses 2 secret polynomials d and e and computes </a:t>
                </a:r>
              </a:p>
              <a:p>
                <a:pPr lvl="1"/>
                <a:r>
                  <a:rPr lang="en-US" dirty="0"/>
                  <a:t>C = ((</a:t>
                </a:r>
                <a:r>
                  <a:rPr lang="en-US" dirty="0" err="1"/>
                  <a:t>hd+e</a:t>
                </a:r>
                <a:r>
                  <a:rPr lang="en-US" dirty="0"/>
                  <a:t>)mod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) mod q</a:t>
                </a:r>
              </a:p>
              <a:p>
                <a:r>
                  <a:rPr lang="en-US" dirty="0"/>
                  <a:t>L = a set of pairs (</a:t>
                </a:r>
                <a:r>
                  <a:rPr lang="en-US" dirty="0" err="1"/>
                  <a:t>u,v</a:t>
                </a:r>
                <a:r>
                  <a:rPr lang="en-US" dirty="0"/>
                  <a:t>) of p-coefficient polynomials with integer coefficients such that 		0 = ((hu – v) mod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) mod q</a:t>
                </a:r>
              </a:p>
              <a:p>
                <a:pPr lvl="1"/>
                <a:r>
                  <a:rPr lang="en-US" dirty="0"/>
                  <a:t>L is a lattice in 2p dimensional space and it will contain a point close to (0,c)</a:t>
                </a:r>
              </a:p>
              <a:p>
                <a:pPr lvl="1"/>
                <a:r>
                  <a:rPr lang="en-US" dirty="0"/>
                  <a:t>An attacker that wants to find d and e will have to solve the closest vector problem 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88DAA7-41F8-7E4C-BB54-6D6AFA40DA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51580" y="2060531"/>
                <a:ext cx="9436404" cy="3510535"/>
              </a:xfrm>
              <a:blipFill>
                <a:blip r:embed="rId4"/>
                <a:stretch>
                  <a:fillRect l="-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695AE70-347F-6E4B-8F4C-CF01F87623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874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60914"/>
    </mc:Choice>
    <mc:Fallback>
      <p:transition spd="slow" advTm="60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D3B42-5178-C540-A79D-2ECAF23D5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Attacks on </a:t>
            </a:r>
            <a:r>
              <a:rPr lang="en-US" dirty="0" err="1"/>
              <a:t>ntru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88DAA7-41F8-7E4C-BB54-6D6AFA40DA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451580" y="2355536"/>
                <a:ext cx="9436404" cy="3215530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Remains unbroken despite some potential attacks on lattice based systems</a:t>
                </a:r>
              </a:p>
              <a:p>
                <a:pPr lvl="1"/>
                <a:r>
                  <a:rPr lang="en-US" dirty="0"/>
                  <a:t>An extension of Shor’s algorithm that uses the cyclotomic structure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Cyclotomic: a polynomial of the form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r>
                  <a:rPr lang="en-US" dirty="0"/>
                  <a:t> + … + 1 where p is prime</a:t>
                </a:r>
              </a:p>
              <a:p>
                <a:pPr lvl="1"/>
                <a:r>
                  <a:rPr lang="en-US" dirty="0"/>
                  <a:t>This type of attack did not affect NTRU</a:t>
                </a:r>
              </a:p>
              <a:p>
                <a:pPr lvl="1"/>
                <a:r>
                  <a:rPr lang="en-US" dirty="0"/>
                  <a:t>But there is potential as the attack has not been researched thoroughly </a:t>
                </a:r>
              </a:p>
              <a:p>
                <a:pPr lvl="1"/>
                <a:r>
                  <a:rPr lang="en-US" dirty="0"/>
                  <a:t>There could be variations that do affect NTRU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688DAA7-41F8-7E4C-BB54-6D6AFA40DA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51580" y="2355536"/>
                <a:ext cx="9436404" cy="3215530"/>
              </a:xfrm>
              <a:blipFill>
                <a:blip r:embed="rId4"/>
                <a:stretch>
                  <a:fillRect l="-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B1A4D43-7779-1A45-98C2-CCFBD9D27F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938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7469"/>
    </mc:Choice>
    <mc:Fallback>
      <p:transition spd="slow" advTm="27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64F34-E031-914A-89D9-FF5EE553E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/>
              <a:t>Code Based Cryptosystems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14914-388E-9249-B818-60DB34164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355536"/>
            <a:ext cx="9436404" cy="3215530"/>
          </a:xfrm>
        </p:spPr>
        <p:txBody>
          <a:bodyPr>
            <a:normAutofit/>
          </a:bodyPr>
          <a:lstStyle/>
          <a:p>
            <a:r>
              <a:rPr lang="en-US" dirty="0"/>
              <a:t>Cryptosystem based on coding theory </a:t>
            </a:r>
          </a:p>
          <a:p>
            <a:r>
              <a:rPr lang="en-US" dirty="0"/>
              <a:t>Algorithmic primitive: error correcting code </a:t>
            </a:r>
          </a:p>
          <a:p>
            <a:r>
              <a:rPr lang="en-US" dirty="0"/>
              <a:t>Advantage: low algorithmic complexity for encryption/decryption</a:t>
            </a:r>
          </a:p>
          <a:p>
            <a:r>
              <a:rPr lang="en-US" dirty="0"/>
              <a:t>Disadvantage: large memory requirement </a:t>
            </a:r>
          </a:p>
          <a:p>
            <a:r>
              <a:rPr lang="en-US" dirty="0"/>
              <a:t>Disadvantage: large public and private key sizes </a:t>
            </a:r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2E8F197-3B43-3345-8E90-9A79F6B002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516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5667"/>
    </mc:Choice>
    <mc:Fallback>
      <p:transition spd="slow" advTm="25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64F34-E031-914A-89D9-FF5EE553E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40302"/>
            <a:ext cx="9603275" cy="1020229"/>
          </a:xfrm>
        </p:spPr>
        <p:txBody>
          <a:bodyPr>
            <a:normAutofit/>
          </a:bodyPr>
          <a:lstStyle/>
          <a:p>
            <a:r>
              <a:rPr lang="en-US" dirty="0" err="1"/>
              <a:t>Mceliece</a:t>
            </a:r>
            <a:r>
              <a:rPr lang="en-US" dirty="0"/>
              <a:t> Public key cryptosystem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14914-388E-9249-B818-60DB34164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355535"/>
            <a:ext cx="9436404" cy="3601127"/>
          </a:xfrm>
        </p:spPr>
        <p:txBody>
          <a:bodyPr>
            <a:normAutofit/>
          </a:bodyPr>
          <a:lstStyle/>
          <a:p>
            <a:r>
              <a:rPr lang="en-US" dirty="0"/>
              <a:t>Receiver: </a:t>
            </a:r>
          </a:p>
          <a:p>
            <a:pPr lvl="1"/>
            <a:r>
              <a:rPr lang="en-US" dirty="0"/>
              <a:t>Select binary (n, k) linear code C from some family of codes for which they know some efficient decoding algorithm A that is capable of correcting t errors</a:t>
            </a:r>
          </a:p>
          <a:p>
            <a:pPr lvl="2"/>
            <a:r>
              <a:rPr lang="en-US" dirty="0"/>
              <a:t>n and k are parameters used to specify C </a:t>
            </a:r>
          </a:p>
          <a:p>
            <a:pPr lvl="1"/>
            <a:r>
              <a:rPr lang="en-US" dirty="0"/>
              <a:t>G = any generator matrix for C </a:t>
            </a:r>
          </a:p>
          <a:p>
            <a:pPr lvl="2"/>
            <a:r>
              <a:rPr lang="en-US" dirty="0"/>
              <a:t>Must be kept a secret as knowing G would reveal decoding algorithm A </a:t>
            </a:r>
          </a:p>
          <a:p>
            <a:pPr lvl="1"/>
            <a:r>
              <a:rPr lang="en-US" dirty="0"/>
              <a:t>Select binary matrix S and permutation matrix P randomly and generate </a:t>
            </a:r>
            <a:r>
              <a:rPr lang="en-US" dirty="0" err="1"/>
              <a:t>G_hat</a:t>
            </a:r>
            <a:r>
              <a:rPr lang="en-US" dirty="0"/>
              <a:t> = SGP</a:t>
            </a:r>
          </a:p>
          <a:p>
            <a:pPr lvl="1"/>
            <a:r>
              <a:rPr lang="en-US" dirty="0"/>
              <a:t>Public key = (</a:t>
            </a:r>
            <a:r>
              <a:rPr lang="en-US" dirty="0" err="1"/>
              <a:t>G_hat</a:t>
            </a:r>
            <a:r>
              <a:rPr lang="en-US" dirty="0"/>
              <a:t>, t)</a:t>
            </a:r>
          </a:p>
          <a:p>
            <a:pPr lvl="1"/>
            <a:r>
              <a:rPr lang="en-US" dirty="0"/>
              <a:t>Private key = (S, P,  A)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5993081-A57B-8C48-91CA-DA82E697B9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800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7596"/>
    </mc:Choice>
    <mc:Fallback>
      <p:transition spd="slow" advTm="57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{1B2D5925-2B87-A94D-9CBC-73F9723EF351}tf10001119_mac</Template>
  <TotalTime>2649</TotalTime>
  <Words>1038</Words>
  <Application>Microsoft Macintosh PowerPoint</Application>
  <PresentationFormat>Widescreen</PresentationFormat>
  <Paragraphs>87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Cambria Math</vt:lpstr>
      <vt:lpstr>Gill Sans MT</vt:lpstr>
      <vt:lpstr>Gallery</vt:lpstr>
      <vt:lpstr>Post Quantum Cryptography</vt:lpstr>
      <vt:lpstr>What is Post Quantum Cryptography? </vt:lpstr>
      <vt:lpstr>Motivation</vt:lpstr>
      <vt:lpstr>Lattice Based cryptosystems</vt:lpstr>
      <vt:lpstr>advantages</vt:lpstr>
      <vt:lpstr>NTRU Public key cryptosystem</vt:lpstr>
      <vt:lpstr>Attacks on ntru</vt:lpstr>
      <vt:lpstr>Code Based Cryptosystems</vt:lpstr>
      <vt:lpstr>Mceliece Public key cryptosystem</vt:lpstr>
      <vt:lpstr>MCeliece </vt:lpstr>
      <vt:lpstr>Critical Evaluation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 Quantum Cryptography</dc:title>
  <dc:creator>Chi Yin Wong</dc:creator>
  <cp:lastModifiedBy>Chi Yin Wong</cp:lastModifiedBy>
  <cp:revision>11</cp:revision>
  <dcterms:created xsi:type="dcterms:W3CDTF">2021-09-27T10:45:00Z</dcterms:created>
  <dcterms:modified xsi:type="dcterms:W3CDTF">2021-10-02T08:16:12Z</dcterms:modified>
</cp:coreProperties>
</file>

<file path=docProps/thumbnail.jpeg>
</file>